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66" r:id="rId4"/>
    <p:sldId id="258" r:id="rId5"/>
    <p:sldId id="267" r:id="rId6"/>
    <p:sldId id="265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1" r:id="rId17"/>
  </p:sldIdLst>
  <p:sldSz cx="12192000" cy="6858000"/>
  <p:notesSz cx="680878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6" d="100"/>
          <a:sy n="116" d="100"/>
        </p:scale>
        <p:origin x="18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5328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6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6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B3532-04C3-482F-8BCE-8461B638F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5319" r="2765"/>
          <a:stretch/>
        </p:blipFill>
        <p:spPr>
          <a:xfrm>
            <a:off x="6779422" y="1044000"/>
            <a:ext cx="5412578" cy="50174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3FBA7F-EBC3-4FC4-AA25-E00F690EAC3C}"/>
              </a:ext>
            </a:extLst>
          </p:cNvPr>
          <p:cNvSpPr/>
          <p:nvPr/>
        </p:nvSpPr>
        <p:spPr>
          <a:xfrm>
            <a:off x="0" y="2439000"/>
            <a:ext cx="7221000" cy="23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3D3C8F1-35F6-4953-A284-EAEA09E1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8" y="2946218"/>
            <a:ext cx="6545712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Климакс и менопауза: новый этап жизни, а не конец света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3AA26D27-2381-4362-A21E-FADC2A833282}"/>
              </a:ext>
            </a:extLst>
          </p:cNvPr>
          <p:cNvSpPr/>
          <p:nvPr/>
        </p:nvSpPr>
        <p:spPr>
          <a:xfrm>
            <a:off x="6790544" y="2124000"/>
            <a:ext cx="430456" cy="31499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5D92CB75-01D8-467F-9C1D-90981489FE34}"/>
              </a:ext>
            </a:extLst>
          </p:cNvPr>
          <p:cNvSpPr/>
          <p:nvPr/>
        </p:nvSpPr>
        <p:spPr>
          <a:xfrm rot="5400000">
            <a:off x="6787267" y="4775725"/>
            <a:ext cx="430455" cy="43700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0434" y="5461335"/>
            <a:ext cx="805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Врач акушер-гинеколог (заведующий)   С.Н. Плешкова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000" y="864000"/>
            <a:ext cx="60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  «Могилевский ОЛДЦ»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1000" y="1719000"/>
            <a:ext cx="5206121" cy="4320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Эстроген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уровень серотонина — «гормона хорошего настроения и стабильности».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эстрогена становится мало, уровень серотонина падает. Это нарушает работу центра терморегуляции в мозге (возникают приливы) и влияет на эмоциональный фон (перепады настроения).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Антидепрессанты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СИОЗС/ СИОЗСН мягко повышают уровень серотонина в мозге,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стабилизируя центр терморегуляции и настроения|.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F1F13D-A794-452F-9B98-1512414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0" y="4160361"/>
            <a:ext cx="6390000" cy="765000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работает</a:t>
            </a: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приливах и настроении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771000" y="504000"/>
            <a:ext cx="4590730" cy="49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(объяснение просто):</a:t>
            </a: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54" y="391432"/>
            <a:ext cx="5231374" cy="31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6" y="189000"/>
            <a:ext cx="5569317" cy="11738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эффективно снимают?</a:t>
            </a:r>
            <a:endParaRPr lang="ru-RU" sz="36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113" y="1539000"/>
            <a:ext cx="5040313" cy="467995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Приливы жара (снижение частоты и интенсивности на 50-60%).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Ночная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потливость (улучшение качества сна).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Эмоциональная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нестабильность,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раздражительность, тревожность.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 для профилактики остеопороза и урогенитальных расстройств (сухости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Назначить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препарат, подобрать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дозу и длительность приема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796967" y="3867137"/>
            <a:ext cx="5219575" cy="2060049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месседж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ценность и привлекательность не определяются уровнем гормонов. Это время мудрости, уверенности и новой свободы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112" b="111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000"/>
            <a:ext cx="12035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приливы: урогенитальные расстройства (УГР</a:t>
            </a: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о которых стесняются говорить вслух, но которые можно решить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95" y="2091620"/>
            <a:ext cx="810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это? Группа симптомов, связанных с дефицитом эстрогена в тканях мочеполового тракта. Ткани истончаются, становятся сухими и менее эластичными.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зуд, жжение во влагалище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Вульвовагинальная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атрофия)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дискомфорт во время полового акта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Диспареуния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imperative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позывы (сильный, внезапный позыв)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Рецидивирующие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инфекции: циститы, уретриты,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кольпиты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295" y="2394000"/>
            <a:ext cx="3392737" cy="254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2001" y="5507008"/>
            <a:ext cx="1178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сообщение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«Это не "естественные" возрастные проблемы, а медицинское состояние, которое поддается коррекции.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мириться с дискомфортом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3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49" r="5549"/>
          <a:stretch>
            <a:fillRect/>
          </a:stretch>
        </p:blipFill>
        <p:spPr>
          <a:xfrm>
            <a:off x="888849" y="321963"/>
            <a:ext cx="3832168" cy="242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000" y="321963"/>
            <a:ext cx="5895000" cy="4320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пролапс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Это ослабление мышц и связок тазового дна, которое приводит к опущению стенок влагалища, матки, мочевого пузыря или прямой кишки.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происходит?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фактор: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 эстрогена в менопаузе, что ослабляет соединительную ткань.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роды (количество, крупный плод).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вес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запоры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физический труд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F1F13D-A794-452F-9B98-1512414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3" y="2821500"/>
            <a:ext cx="5226067" cy="765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Пролапс гениталий: что это и почему возникает?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9933" y="3586095"/>
            <a:ext cx="495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Опущение стенок влагалища и матки: важно знать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35" y="4495807"/>
            <a:ext cx="5370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Ощущение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инородного тела, «тяжести» внизу живота и во влагалище.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Дискомфорт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ходьбе, боль в пояснице.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Нарушение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мочеиспускания и дефекации.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выраженном пролапсе — видимое выпячивание из половой щели.</a:t>
            </a:r>
          </a:p>
        </p:txBody>
      </p:sp>
    </p:spTree>
    <p:extLst>
      <p:ext uri="{BB962C8B-B14F-4D97-AF65-F5344CB8AC3E}">
        <p14:creationId xmlns:p14="http://schemas.microsoft.com/office/powerpoint/2010/main" val="40944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6" y="189000"/>
            <a:ext cx="5569317" cy="11738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 Стратегии лечения и профилактики</a:t>
            </a:r>
            <a:endParaRPr lang="ru-RU" sz="36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1786512"/>
            <a:ext cx="5040313" cy="41525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Кремы, свечи, кольца с эстрогеном для местного применения.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 кровоснабжение, эластичность и толщину слизистой влагалища. Не всасывается в общий кровоток в значимых количествах, поэтому часто разрешена даже при противопоказаниях к системной ЗГТ!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Устраняет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сухость, боль, снижает частоту инфекций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747928" y="4149000"/>
            <a:ext cx="6185717" cy="54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гормональная терапия (МГТ):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5676869" y="4238999"/>
            <a:ext cx="450000" cy="314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869" y="1362875"/>
            <a:ext cx="3942862" cy="2558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6" y="189001"/>
            <a:ext cx="5569317" cy="945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Что делать? Стратегии лечения и профилактики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409" y="1134001"/>
            <a:ext cx="5040313" cy="4152537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</a:t>
            </a: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для комфорта в повседневной жизни и во время интимной близости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Кегеля: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•Цель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Укрепить мышцы тазового дна.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•Как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Напрягать мышцы, как для остановки мочеиспускания, удерживать 5-10 секунд, расслаблять. Регулярно по 3 подхода по 10-15 раз в день.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•Важно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Делать правильно. Если не уверены — обратитесь к врачу ЛФК или физиотерапевту по тазовому дну.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Пессарии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•Силиконовое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кольцо, которое устанавливается во влагалище и v механически поддерживает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выраженном пролапсе существуют современные щадящие операции.</a:t>
            </a:r>
          </a:p>
          <a:p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747928" y="3879001"/>
            <a:ext cx="6185717" cy="1755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Негормональные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увлажняющие средства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лубриканты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ОБСУДИТЬ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ВРАЧОМ!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5676869" y="3969000"/>
            <a:ext cx="450000" cy="314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226352" y="5961538"/>
            <a:ext cx="10515464" cy="54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интимной зоны решаемы! Первый шаг — рассказать о них гинекологу.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551" b="8551"/>
          <a:stretch>
            <a:fillRect/>
          </a:stretch>
        </p:blipFill>
        <p:spPr>
          <a:xfrm>
            <a:off x="5784853" y="751224"/>
            <a:ext cx="5489575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5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0" y="5184000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000" y="504000"/>
            <a:ext cx="6144420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3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735637" cy="481488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 перемены с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уверенностью и знанием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393" y="5316363"/>
            <a:ext cx="6546800" cy="94518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репродуктивного здоровья и планирования семьи, врач акушер-гинеколог высшей квалификационной категории С.Н. Плешкова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93" y="1449000"/>
            <a:ext cx="5260093" cy="350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50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Климакс, менопауза,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перименопауза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разберемся!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39000"/>
            <a:ext cx="87750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Климакс - это естественный этап в жизни женщины, когда постепенно угасает функция яичников.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Перименопауза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это период до последней менструации и 1 – 2 года после. в это время появляются основные симптомы.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Менопауза – это дата последней самостоятельной менструации. Подтверждается ретроспективно, через 12 месяцев отсутствия месячных.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Постменопауза – период жизни после менопаузы.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000" y="2904669"/>
            <a:ext cx="2565001" cy="17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1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90" y="324000"/>
            <a:ext cx="5972110" cy="11738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звоночки: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измениться?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93" y="1604345"/>
            <a:ext cx="5040313" cy="467995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•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цикла: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Месячные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нерегулярными, скудными или, наоборот, обильными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2925" indent="-542925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Приливы жара и потливость: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Внезапное ощущение жара, особенно в области лица и груди.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качели:</a:t>
            </a:r>
          </a:p>
          <a:p>
            <a:pPr marL="542925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Раздражительность, плаксивость, тревожность, перепады настроения.</a:t>
            </a:r>
          </a:p>
          <a:p>
            <a:r>
              <a:rPr lang="ru-RU" sz="2400" dirty="0"/>
              <a:t>	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736000" y="3519000"/>
            <a:ext cx="5489575" cy="301625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сна: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трудности с засыпанием.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влагалища:</a:t>
            </a:r>
          </a:p>
          <a:p>
            <a:pPr marL="271463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Дискомфорт, зуд, болезненные ощущения во время интимной близости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034" b="40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будущем: почему это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2124000"/>
            <a:ext cx="10515600" cy="435133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эстрогена увеличивает риск заболеваний сердца и сосудов.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Повышается риск развития остеопороза (снижение плотности костей).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волосы: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стать более сухими и тонкими.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Урогенитальные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мочеиспускание, недержание мочи.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099" y="2806232"/>
            <a:ext cx="2183035" cy="17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B19EE833-3868-49BA-8B10-1834B4C26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9" y="759746"/>
            <a:ext cx="5701121" cy="67535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•Что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Восполнение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эстрогенов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кого? Эффективна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острых симптомов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(приливы, потливость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всех: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назначению врача 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обследования</a:t>
            </a: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5F1F13D-A794-452F-9B98-1512414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8" y="4756851"/>
            <a:ext cx="5762494" cy="765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улучшить самочувствие?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800657" y="695662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721519" y="213288"/>
            <a:ext cx="4909481" cy="49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терапия (ЗГТ):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DA66D-BC09-4B2A-93C7-D456B6D0AB69}"/>
              </a:ext>
            </a:extLst>
          </p:cNvPr>
          <p:cNvSpPr txBox="1"/>
          <p:nvPr/>
        </p:nvSpPr>
        <p:spPr>
          <a:xfrm>
            <a:off x="5928129" y="7272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576129" y="3300047"/>
            <a:ext cx="5504871" cy="67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Фитопрепараты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(только после консультации с врачом!).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•Витаминотерапия (вит. D, кальций, вит. Е, вит. группы В).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800657" y="2961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B8A71E2-B77A-44B7-AFD5-D9159AFCD864}"/>
              </a:ext>
            </a:extLst>
          </p:cNvPr>
          <p:cNvSpPr txBox="1">
            <a:spLocks/>
          </p:cNvSpPr>
          <p:nvPr/>
        </p:nvSpPr>
        <p:spPr>
          <a:xfrm>
            <a:off x="6721519" y="2893901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Негормональные методы: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7F574D-0E06-491F-8577-E0348F2A5E93}"/>
              </a:ext>
            </a:extLst>
          </p:cNvPr>
          <p:cNvSpPr txBox="1"/>
          <p:nvPr/>
        </p:nvSpPr>
        <p:spPr>
          <a:xfrm>
            <a:off x="5928129" y="299261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649879" y="5481984"/>
            <a:ext cx="5615871" cy="67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слайде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834088" y="5166000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8E83F104-EE3F-46C5-96B8-A78A0A517503}"/>
              </a:ext>
            </a:extLst>
          </p:cNvPr>
          <p:cNvSpPr txBox="1">
            <a:spLocks/>
          </p:cNvSpPr>
          <p:nvPr/>
        </p:nvSpPr>
        <p:spPr>
          <a:xfrm>
            <a:off x="6707745" y="4986634"/>
            <a:ext cx="4226437" cy="49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образа жизни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306FE-F640-4520-9369-D4F12A7AE447}"/>
              </a:ext>
            </a:extLst>
          </p:cNvPr>
          <p:cNvSpPr txBox="1"/>
          <p:nvPr/>
        </p:nvSpPr>
        <p:spPr>
          <a:xfrm>
            <a:off x="5961560" y="519761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3656"/>
          <a:stretch/>
        </p:blipFill>
        <p:spPr>
          <a:xfrm>
            <a:off x="516000" y="324000"/>
            <a:ext cx="4937422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250" y="389563"/>
            <a:ext cx="5645637" cy="10388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ежедневные ритуалы для хорошего самочувствия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6000" y="2064713"/>
            <a:ext cx="5735637" cy="48148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долю овощей, фруктов, продуктов, богатых кальцием (творог, сыр, кунжут)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фитоэстрогенами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(соя, лен, чечевица). Ограничить кофеин, острое, алкоголь.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30 минут в день! Ходьба, плавание, йога,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пилатес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силовые тренировки (для укрепления костей).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9983" y="4329000"/>
            <a:ext cx="4751607" cy="2115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ложиться и вставать в одно время. Проветривать спальню.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059" b="6059"/>
          <a:stretch>
            <a:fillRect/>
          </a:stretch>
        </p:blipFill>
        <p:spPr>
          <a:xfrm>
            <a:off x="381000" y="909000"/>
            <a:ext cx="5489575" cy="28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6" y="189000"/>
            <a:ext cx="5569317" cy="11738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А что насчет сексуальности и настроения?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1449000"/>
            <a:ext cx="5040313" cy="4679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либидо и сухость — это частое явление. Но это решаемо!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лубрикантов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местные гормональные кремы (по назначению врача), открытость в общении с партнером.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переоценки ценностей. Возможность заняться собой, а не только другими.	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556000" y="3608388"/>
            <a:ext cx="6029575" cy="301625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месседж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ценность и привлекательность не определяются уровнем гормонов. Это время мудрости, уверенности и новой свободы."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001" y="414337"/>
            <a:ext cx="4656994" cy="310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5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AEE5E04-81BA-4470-85AD-F78B7020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МГТ невозможна: современные негормональные варианты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98BBD9-C0F9-4A9F-8999-9767674D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00" y="2079000"/>
            <a:ext cx="8415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противопоказана МГТ?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(рак молочной железы, эндометрия в анамнезе).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сердечно-сосудистые заболевания (тромбозы, инсульт, инфаркт в анамнезе).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печени в острой стадии.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Эндометриоз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индивидуальное решение врача и пациентки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12" y="2304000"/>
            <a:ext cx="3814650" cy="22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5958" y="5230009"/>
            <a:ext cx="1189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тогда?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значит, что нужно терпеть симптомы. Существует эффективный класс препаратов — селективные ингибиторы обратного захвата серотонина (СИОЗС) и ингибиторы обратного захвата серотонина и норадреналина (СИОЗСН). Проще говоря: некоторые современные антидепрессанты.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1203</Words>
  <Application>Microsoft Office PowerPoint</Application>
  <PresentationFormat>Широкоэкранный</PresentationFormat>
  <Paragraphs>124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Климакс и менопауза: новый этап жизни, а не конец света</vt:lpstr>
      <vt:lpstr>Презентация PowerPoint</vt:lpstr>
      <vt:lpstr>Климакс, менопауза, перименопауза… Давайте разберемся!</vt:lpstr>
      <vt:lpstr>Первые звоночки:  что может измениться?</vt:lpstr>
      <vt:lpstr>Забота о будущем: почему это важно?</vt:lpstr>
      <vt:lpstr>Как улучшить самочувствие?  Ваши варианты</vt:lpstr>
      <vt:lpstr>Ваши ежедневные ритуалы для хорошего самочувствия</vt:lpstr>
      <vt:lpstr>А что насчет сексуальности и настроения?</vt:lpstr>
      <vt:lpstr>Если МГТ невозможна: современные негормональные варианты</vt:lpstr>
      <vt:lpstr>Почему это работает? Наука о приливах и настроении</vt:lpstr>
      <vt:lpstr>Какие симптомы эффективно снимают?</vt:lpstr>
      <vt:lpstr>Не только приливы: урогенитальные расстройства (УГР) Проблемы, о которых стесняются говорить вслух, но которые можно решить</vt:lpstr>
      <vt:lpstr>Пролапс гениталий: что это и почему возникает?</vt:lpstr>
      <vt:lpstr>Что делать? Стратегии лечения и профилактики</vt:lpstr>
      <vt:lpstr>Что делать? Стратегии лечения и профилактики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42</cp:revision>
  <cp:lastPrinted>2025-09-01T08:41:53Z</cp:lastPrinted>
  <dcterms:created xsi:type="dcterms:W3CDTF">2020-07-24T16:52:01Z</dcterms:created>
  <dcterms:modified xsi:type="dcterms:W3CDTF">2025-09-26T11:03:05Z</dcterms:modified>
</cp:coreProperties>
</file>